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80" r:id="rId3"/>
  </p:sldMasterIdLst>
  <p:sldIdLst>
    <p:sldId id="257" r:id="rId4"/>
    <p:sldId id="265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3" d="100"/>
          <a:sy n="203" d="100"/>
        </p:scale>
        <p:origin x="-1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87" y="1163063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283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1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9" y="1163059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275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6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681795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631"/>
            <a:ext cx="8229600" cy="27029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93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58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30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21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8105"/>
            <a:ext cx="4041775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34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59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34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500053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18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54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400" b="0" i="1">
                <a:latin typeface="Gill Sans SemiBold"/>
                <a:cs typeface="Lucida Grande"/>
              </a:defRPr>
            </a:lvl3pPr>
            <a:lvl4pPr>
              <a:defRPr sz="2000" b="0" i="1">
                <a:latin typeface="Gill Sans SemiBold"/>
                <a:cs typeface="Lucida Grande"/>
              </a:defRPr>
            </a:lvl4pPr>
            <a:lvl5pPr>
              <a:defRPr sz="2000" b="0" i="1">
                <a:latin typeface="Gill Sans SemiBold"/>
                <a:cs typeface="Lucida Grand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196648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225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38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9" y="1163054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265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6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1" y="546333"/>
            <a:ext cx="91440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1"/>
            <a:ext cx="8229600" cy="27029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48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681790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631"/>
            <a:ext cx="8229600" cy="27029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24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48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23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40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8105"/>
            <a:ext cx="4041775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78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08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722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500048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18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49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400" b="0" i="1">
                <a:latin typeface="Gill Sans SemiBold"/>
                <a:cs typeface="Lucida Grande"/>
              </a:defRPr>
            </a:lvl3pPr>
            <a:lvl4pPr>
              <a:defRPr sz="2000" b="0" i="1">
                <a:latin typeface="Gill Sans SemiBold"/>
                <a:cs typeface="Lucida Grande"/>
              </a:defRPr>
            </a:lvl4pPr>
            <a:lvl5pPr>
              <a:defRPr sz="2000" b="0" i="1">
                <a:latin typeface="Gill Sans SemiBold"/>
                <a:cs typeface="Lucida Grand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6643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1427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576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6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103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4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8105"/>
            <a:ext cx="4041775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8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1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83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500057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18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58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400" b="0" i="1">
                <a:latin typeface="Gill Sans SemiBold"/>
                <a:cs typeface="Lucida Grande"/>
              </a:defRPr>
            </a:lvl3pPr>
            <a:lvl4pPr>
              <a:defRPr sz="2000" b="0" i="1">
                <a:latin typeface="Gill Sans SemiBold"/>
                <a:cs typeface="Lucida Grande"/>
              </a:defRPr>
            </a:lvl4pPr>
            <a:lvl5pPr>
              <a:defRPr sz="2000" b="0" i="1">
                <a:latin typeface="Gill Sans SemiBold"/>
                <a:cs typeface="Lucida Grand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196652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07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7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introhtml_SC_topbar.png"/>
          <p:cNvPicPr>
            <a:picLocks noChangeAspect="1"/>
          </p:cNvPicPr>
          <p:nvPr userDrawn="1"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28"/>
          <a:stretch/>
        </p:blipFill>
        <p:spPr>
          <a:xfrm>
            <a:off x="0" y="12096"/>
            <a:ext cx="9144000" cy="3894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647092" y="30332"/>
            <a:ext cx="217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rPr>
              <a:t>Semantic Tags</a:t>
            </a:r>
            <a:endParaRPr 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ucida Grande"/>
              <a:cs typeface="Lucida Grande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93037" y="-17228"/>
            <a:ext cx="162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r>
              <a:rPr lang="en-US" sz="1100" baseline="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0236" y="-6048"/>
            <a:ext cx="7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F8C01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 Bold Condensed"/>
                <a:cs typeface="Helvetica Neue Bold Condensed"/>
              </a:rPr>
              <a:t>02.03</a:t>
            </a:r>
            <a:endParaRPr lang="en-US" b="0" i="0" dirty="0">
              <a:solidFill>
                <a:srgbClr val="F8C01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 Bold Condensed"/>
              <a:cs typeface="Helvetica Neue Bold Condense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0429" y="112468"/>
            <a:ext cx="1203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HTML</a:t>
            </a:r>
            <a:endParaRPr lang="en-US" sz="1100" dirty="0" smtClea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6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introhtml.02.03.070115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28"/>
          <a:stretch/>
        </p:blipFill>
        <p:spPr>
          <a:xfrm>
            <a:off x="0" y="0"/>
            <a:ext cx="9144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8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introhtml.02.03.070115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28"/>
          <a:stretch/>
        </p:blipFill>
        <p:spPr>
          <a:xfrm>
            <a:off x="0" y="0"/>
            <a:ext cx="9144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8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Semantic HTML5 Tags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the most of the </a:t>
            </a:r>
            <a:r>
              <a:rPr lang="en-US" smtClean="0"/>
              <a:t>new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8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2383"/>
            <a:ext cx="9144000" cy="701843"/>
          </a:xfrm>
        </p:spPr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6082" y="1684026"/>
            <a:ext cx="6527800" cy="2702991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The age of &lt;div&gt; is ending</a:t>
            </a:r>
          </a:p>
          <a:p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tags help guide users to information in your page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78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Attribution-</a:t>
            </a:r>
            <a:r>
              <a:rPr lang="en-US" sz="2000" dirty="0" err="1" smtClean="0"/>
              <a:t>NonCommercial</a:t>
            </a:r>
            <a:r>
              <a:rPr lang="en-US" sz="2000" dirty="0" smtClean="0"/>
              <a:t>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4649"/>
            <a:ext cx="9144000" cy="701843"/>
          </a:xfrm>
        </p:spPr>
        <p:txBody>
          <a:bodyPr/>
          <a:lstStyle/>
          <a:p>
            <a:r>
              <a:rPr lang="en-US" dirty="0" smtClean="0"/>
              <a:t>How to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8" y="1462506"/>
            <a:ext cx="8193599" cy="3470468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The most important step in web design is the </a:t>
            </a:r>
            <a:r>
              <a:rPr lang="en-US" b="1" i="1" dirty="0" smtClean="0"/>
              <a:t>design</a:t>
            </a:r>
            <a:r>
              <a:rPr lang="en-US" dirty="0" smtClean="0"/>
              <a:t>.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You need a clear picture of what you want to create, before you can begin coding.  </a:t>
            </a:r>
          </a:p>
        </p:txBody>
      </p:sp>
    </p:spTree>
    <p:extLst>
      <p:ext uri="{BB962C8B-B14F-4D97-AF65-F5344CB8AC3E}">
        <p14:creationId xmlns:p14="http://schemas.microsoft.com/office/powerpoint/2010/main" val="147266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4650"/>
            <a:ext cx="9144000" cy="701843"/>
          </a:xfrm>
        </p:spPr>
        <p:txBody>
          <a:bodyPr/>
          <a:lstStyle/>
          <a:p>
            <a:r>
              <a:rPr lang="en-US" dirty="0"/>
              <a:t>How to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43646" y="1397568"/>
            <a:ext cx="7502626" cy="3374477"/>
            <a:chOff x="957667" y="1462505"/>
            <a:chExt cx="7502626" cy="3374477"/>
          </a:xfrm>
        </p:grpSpPr>
        <p:sp>
          <p:nvSpPr>
            <p:cNvPr id="5" name="Rectangle 4"/>
            <p:cNvSpPr/>
            <p:nvPr/>
          </p:nvSpPr>
          <p:spPr>
            <a:xfrm>
              <a:off x="984123" y="1462505"/>
              <a:ext cx="7476170" cy="71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Times New Roman"/>
                </a:rPr>
                <a:t>&lt;header&gt;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84123" y="4125915"/>
              <a:ext cx="7476170" cy="71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Times New Roman"/>
                </a:rPr>
                <a:t>&lt;footer&gt;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57667" y="2287611"/>
              <a:ext cx="4721046" cy="1597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Times New Roman"/>
                </a:rPr>
                <a:t>&lt;section&gt;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3340" y="2328642"/>
              <a:ext cx="2566953" cy="15562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Times New Roman"/>
                </a:rPr>
                <a:t>&lt;aside&gt;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59720" y="3293839"/>
              <a:ext cx="4022764" cy="469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Times New Roman"/>
                </a:rPr>
                <a:t>&lt;article&gt;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05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6" y="544655"/>
            <a:ext cx="9144000" cy="701843"/>
          </a:xfrm>
        </p:spPr>
        <p:txBody>
          <a:bodyPr/>
          <a:lstStyle/>
          <a:p>
            <a:r>
              <a:rPr lang="en-US" dirty="0" smtClean="0"/>
              <a:t>Using Semantic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416"/>
            <a:ext cx="8229600" cy="3810743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sz="4200" dirty="0" smtClean="0"/>
              <a:t>In the beginning (insert dramatic music of your choice…) there was div</a:t>
            </a:r>
          </a:p>
          <a:p>
            <a:endParaRPr lang="en-US" sz="4200" dirty="0" smtClean="0"/>
          </a:p>
          <a:p>
            <a:pPr marL="457200" indent="-457200">
              <a:buFont typeface="Arial"/>
              <a:buChar char="•"/>
            </a:pPr>
            <a:r>
              <a:rPr lang="en-US" sz="4200" dirty="0" smtClean="0"/>
              <a:t>&lt;div&gt; was a way to group related content together </a:t>
            </a:r>
          </a:p>
          <a:p>
            <a:endParaRPr lang="en-US" sz="4200" dirty="0" smtClean="0"/>
          </a:p>
          <a:p>
            <a:pPr marL="457200" indent="-457200">
              <a:buFont typeface="Arial"/>
              <a:buChar char="•"/>
            </a:pPr>
            <a:r>
              <a:rPr lang="en-US" sz="4200" dirty="0" smtClean="0"/>
              <a:t> </a:t>
            </a:r>
            <a:r>
              <a:rPr lang="en-US" sz="4200" dirty="0" err="1" smtClean="0"/>
              <a:t>Divs</a:t>
            </a:r>
            <a:r>
              <a:rPr lang="en-US" sz="4200" dirty="0" smtClean="0"/>
              <a:t> almost always had special classes/ids associated with them</a:t>
            </a:r>
          </a:p>
          <a:p>
            <a:pPr algn="ctr"/>
            <a:r>
              <a:rPr lang="en-US" sz="4200" dirty="0" smtClean="0"/>
              <a:t>&lt;div class = “header”&gt;…&lt;/div&gt;</a:t>
            </a:r>
          </a:p>
          <a:p>
            <a:pPr algn="ctr"/>
            <a:r>
              <a:rPr lang="en-US" sz="4200" dirty="0" smtClean="0"/>
              <a:t>&lt;</a:t>
            </a:r>
            <a:r>
              <a:rPr lang="en-US" sz="4200" dirty="0"/>
              <a:t>div class = </a:t>
            </a:r>
            <a:r>
              <a:rPr lang="en-US" sz="4200" dirty="0" smtClean="0"/>
              <a:t>“section”</a:t>
            </a:r>
            <a:r>
              <a:rPr lang="en-US" sz="4200" dirty="0"/>
              <a:t>&gt;…&lt;/div&gt;</a:t>
            </a:r>
          </a:p>
          <a:p>
            <a:pPr algn="ctr"/>
            <a:r>
              <a:rPr lang="en-US" sz="4200" dirty="0"/>
              <a:t>&lt;div class = </a:t>
            </a:r>
            <a:r>
              <a:rPr lang="en-US" sz="4200" dirty="0" smtClean="0"/>
              <a:t>“footer”</a:t>
            </a:r>
            <a:r>
              <a:rPr lang="en-US" sz="4200" dirty="0"/>
              <a:t>&gt;…&lt;/div&gt;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0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4655"/>
            <a:ext cx="9144000" cy="701843"/>
          </a:xfrm>
        </p:spPr>
        <p:txBody>
          <a:bodyPr/>
          <a:lstStyle/>
          <a:p>
            <a:r>
              <a:rPr lang="en-US" dirty="0" smtClean="0"/>
              <a:t>&lt;header&gt;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8"/>
            <a:ext cx="8229600" cy="321098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 group of introductory or navigational aids: title, navigation links, etc.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to be confused with &lt;head&gt; or the different headings.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Screen Shot 2015-06-26 at 11.4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9" y="2322500"/>
            <a:ext cx="6870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8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4655"/>
            <a:ext cx="9144000" cy="701843"/>
          </a:xfrm>
        </p:spPr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nav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8"/>
            <a:ext cx="8229600" cy="3210985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 section of the page that links to other pages or to parts within the page.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Often found in the &lt;header&gt; tag</a:t>
            </a:r>
            <a:endParaRPr lang="en-US" dirty="0"/>
          </a:p>
        </p:txBody>
      </p:sp>
      <p:pic>
        <p:nvPicPr>
          <p:cNvPr id="4" name="Picture 3" descr="Screen Shot 2015-06-26 at 11.43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6" y="2244393"/>
            <a:ext cx="7583872" cy="15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44655"/>
            <a:ext cx="9098537" cy="701843"/>
          </a:xfrm>
        </p:spPr>
        <p:txBody>
          <a:bodyPr/>
          <a:lstStyle/>
          <a:p>
            <a:r>
              <a:rPr lang="en-US" dirty="0" smtClean="0"/>
              <a:t>&lt;footer&gt;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629"/>
            <a:ext cx="8229600" cy="328499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 section that contains info such as copyright data, related documents, and links to social media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Typically at the bottom of the page, but not required.</a:t>
            </a:r>
            <a:endParaRPr lang="en-US" dirty="0"/>
          </a:p>
        </p:txBody>
      </p:sp>
      <p:pic>
        <p:nvPicPr>
          <p:cNvPr id="4" name="Picture 3" descr="Screen Shot 2015-06-26 at 11.44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89" y="2424030"/>
            <a:ext cx="7840331" cy="9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4655"/>
            <a:ext cx="9144000" cy="701843"/>
          </a:xfrm>
        </p:spPr>
        <p:txBody>
          <a:bodyPr/>
          <a:lstStyle/>
          <a:p>
            <a:r>
              <a:rPr lang="en-US" dirty="0" smtClean="0"/>
              <a:t>&lt;figure&gt;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21099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More semantics than &lt;</a:t>
            </a:r>
            <a:r>
              <a:rPr lang="en-US" dirty="0" err="1" smtClean="0"/>
              <a:t>img</a:t>
            </a:r>
            <a:r>
              <a:rPr lang="en-US" dirty="0" smtClean="0"/>
              <a:t>&gt;.  Can include: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caption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multiple multi-media resources</a:t>
            </a:r>
            <a:endParaRPr lang="en-US" sz="2400" dirty="0"/>
          </a:p>
        </p:txBody>
      </p:sp>
      <p:pic>
        <p:nvPicPr>
          <p:cNvPr id="4" name="Picture 3" descr="Screen Shot 2015-06-26 at 11.5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7" y="2867750"/>
            <a:ext cx="7864756" cy="12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8375"/>
            <a:ext cx="8432800" cy="701843"/>
          </a:xfrm>
        </p:spPr>
        <p:txBody>
          <a:bodyPr/>
          <a:lstStyle/>
          <a:p>
            <a:r>
              <a:rPr lang="en-US" dirty="0" smtClean="0"/>
              <a:t>Other New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15458"/>
            <a:ext cx="8432800" cy="3741969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Structural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article, aside, main, </a:t>
            </a:r>
            <a:r>
              <a:rPr lang="en-US" sz="2600" dirty="0" err="1" smtClean="0"/>
              <a:t>menuitem</a:t>
            </a:r>
            <a:r>
              <a:rPr lang="en-US" sz="2600" dirty="0" smtClean="0"/>
              <a:t>, summary, section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Form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err="1" smtClean="0"/>
              <a:t>datalist</a:t>
            </a:r>
            <a:r>
              <a:rPr lang="en-US" sz="2800" dirty="0" smtClean="0"/>
              <a:t>, </a:t>
            </a:r>
            <a:r>
              <a:rPr lang="en-US" sz="2800" dirty="0" err="1" smtClean="0"/>
              <a:t>keygen</a:t>
            </a:r>
            <a:r>
              <a:rPr lang="en-US" sz="2800" dirty="0" smtClean="0"/>
              <a:t>, output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Input Types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color, date, email, list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Graphics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canvas, </a:t>
            </a:r>
            <a:r>
              <a:rPr lang="en-US" sz="2800" dirty="0" err="1" smtClean="0"/>
              <a:t>svg</a:t>
            </a: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Media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audio, embed, source, track, video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574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041415 Powerpoint 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041415 Powerpoint 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041415 Powerpoint 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416</Words>
  <Application>Microsoft Macintosh PowerPoint</Application>
  <PresentationFormat>On-screen Show (16:9)</PresentationFormat>
  <Paragraphs>67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041415 Powerpoint A</vt:lpstr>
      <vt:lpstr>1_041415 Powerpoint A</vt:lpstr>
      <vt:lpstr>2_041415 Powerpoint A</vt:lpstr>
      <vt:lpstr>Semantic HTML5 Tags</vt:lpstr>
      <vt:lpstr>How to Design</vt:lpstr>
      <vt:lpstr>How to Design</vt:lpstr>
      <vt:lpstr>Using Semantic Tags</vt:lpstr>
      <vt:lpstr>&lt;header&gt;</vt:lpstr>
      <vt:lpstr>&lt;nav&gt;</vt:lpstr>
      <vt:lpstr>&lt;footer&gt;</vt:lpstr>
      <vt:lpstr>&lt;figure&gt;</vt:lpstr>
      <vt:lpstr>Other New Tags</vt:lpstr>
      <vt:lpstr>Review</vt:lpstr>
      <vt:lpstr>Acknowledgements/Contributions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HTML5 Tags</dc:title>
  <dc:creator>School of Michigan</dc:creator>
  <cp:lastModifiedBy>DEIL Edit C</cp:lastModifiedBy>
  <cp:revision>14</cp:revision>
  <dcterms:created xsi:type="dcterms:W3CDTF">2015-06-26T15:40:05Z</dcterms:created>
  <dcterms:modified xsi:type="dcterms:W3CDTF">2015-10-01T20:38:42Z</dcterms:modified>
</cp:coreProperties>
</file>